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png" ContentType="image/png"/>
  <Default Extension="xml" ContentType="application/xml"/>
  <Default Extension="gif" ContentType="image/gif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slideMaster1.xml" ContentType="application/vnd.openxmlformats-officedocument.presentationml.slideMaster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4.xml" ContentType="application/vnd.openxmlformats-officedocument.presentationml.slide+xml"/>
  <Override PartName="/ppt/slides/slide14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5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</Types>
</file>

<file path=_rels/.rels><?xml version="1.0" encoding="UTF-8" standalone="yes"?><Relationships xmlns="http://schemas.openxmlformats.org/package/2006/relationships"><Relationship Target="ppt/presentation.xml" Type="http://schemas.openxmlformats.org/officeDocument/2006/relationships/officeDocument" Id="rId1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aveSubsetFonts="1" autoCompressPictures="0" strictFirstAndLastChars="0" showSpecialPlsOnTitleSld="0" firstSlideNum="0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y="9144000" cx="6858000"/>
  <p:defaultTextStyle>
    <a:defPPr algn="l" rtl="0" marR="0">
      <a:lnSpc>
        <a:spcPct val="100000"/>
      </a:lnSpc>
      <a:spcBef>
        <a:spcPts val="0"/>
      </a:spcBef>
      <a:spcAft>
        <a:spcPts val="0"/>
      </a:spcAft>
    </a:defPPr>
    <a:lvl1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algn="l" rtl="0" marR="0">
      <a:lnSpc>
        <a:spcPct val="100000"/>
      </a:lnSpc>
      <a:spcBef>
        <a:spcPts val="0"/>
      </a:spcBef>
      <a:spcAft>
        <a:spcPts val="0"/>
      </a:spcAft>
      <a:buNone/>
      <a:defRPr strike="noStrike" u="none" b="0" cap="none" baseline="0" sz="1400" i="0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Target="slides/slide14.xml" Type="http://schemas.openxmlformats.org/officeDocument/2006/relationships/slide" Id="rId19"/><Relationship Target="slides/slide13.xml" Type="http://schemas.openxmlformats.org/officeDocument/2006/relationships/slide" Id="rId18"/><Relationship Target="slides/slide12.xml" Type="http://schemas.openxmlformats.org/officeDocument/2006/relationships/slide" Id="rId17"/><Relationship Target="slides/slide11.xml" Type="http://schemas.openxmlformats.org/officeDocument/2006/relationships/slide" Id="rId16"/><Relationship Target="slides/slide10.xml" Type="http://schemas.openxmlformats.org/officeDocument/2006/relationships/slide" Id="rId15"/><Relationship Target="slides/slide9.xml" Type="http://schemas.openxmlformats.org/officeDocument/2006/relationships/slide" Id="rId14"/><Relationship Target="presProps.xml" Type="http://schemas.openxmlformats.org/officeDocument/2006/relationships/presProps" Id="rId2"/><Relationship Target="slides/slide7.xml" Type="http://schemas.openxmlformats.org/officeDocument/2006/relationships/slide" Id="rId12"/><Relationship Target="slides/slide8.xml" Type="http://schemas.openxmlformats.org/officeDocument/2006/relationships/slide" Id="rId13"/><Relationship Target="theme/theme3.xml" Type="http://schemas.openxmlformats.org/officeDocument/2006/relationships/theme" Id="rId1"/><Relationship Target="slideMasters/slideMaster1.xml" Type="http://schemas.openxmlformats.org/officeDocument/2006/relationships/slideMaster" Id="rId4"/><Relationship Target="slides/slide5.xml" Type="http://schemas.openxmlformats.org/officeDocument/2006/relationships/slide" Id="rId10"/><Relationship Target="tableStyles.xml" Type="http://schemas.openxmlformats.org/officeDocument/2006/relationships/tableStyles" Id="rId3"/><Relationship Target="slides/slide6.xml" Type="http://schemas.openxmlformats.org/officeDocument/2006/relationships/slide" Id="rId11"/><Relationship Target="slides/slide4.xml" Type="http://schemas.openxmlformats.org/officeDocument/2006/relationships/slide" Id="rId9"/><Relationship Target="slides/slide1.xml" Type="http://schemas.openxmlformats.org/officeDocument/2006/relationships/slide" Id="rId6"/><Relationship Target="notesMasters/notesMaster1.xml" Type="http://schemas.openxmlformats.org/officeDocument/2006/relationships/notesMaster" Id="rId5"/><Relationship Target="slides/slide3.xml" Type="http://schemas.openxmlformats.org/officeDocument/2006/relationships/slide" Id="rId8"/><Relationship Target="slides/slide2.xml" Type="http://schemas.openxmlformats.org/officeDocument/2006/relationships/slide" Id="rId7"/></Relationships>
</file>

<file path=ppt/notesMasters/_rels/notesMaster1.xml.rels><?xml version="1.0" encoding="UTF-8" standalone="yes"?><Relationships xmlns="http://schemas.openxmlformats.org/package/2006/relationships"><Relationship Target="../theme/theme2.xml" Type="http://schemas.openxmlformats.org/officeDocument/2006/relationships/theme" Id="rId1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</p:notesMaster>
</file>

<file path=ppt/notesSlides/_rels/notesSlide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0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1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13.xml.rels><?xml version="1.0" encoding="UTF-8" standalone="yes"?><Relationships xmlns="http://schemas.openxmlformats.org/package/2006/relationships"><Relationship Target="http://www.seeinghandsnepal.org/massageclinic.htm" Type="http://schemas.openxmlformats.org/officeDocument/2006/relationships/hyperlink" TargetMode="External" Id="rId2"/><Relationship Target="../notesMasters/notesMaster1.xml" Type="http://schemas.openxmlformats.org/officeDocument/2006/relationships/notesMaster" Id="rId1"/></Relationships>
</file>

<file path=ppt/notesSlides/_rels/notesSlide1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2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3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4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5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6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7.xml.rels><?xml version="1.0" encoding="UTF-8" standalone="yes"?><Relationships xmlns="http://schemas.openxmlformats.org/package/2006/relationships"><Relationship Target="http://www.hollows.org.au/our-work/where-we-work-country/nepal" Type="http://schemas.openxmlformats.org/officeDocument/2006/relationships/hyperlink" TargetMode="External" Id="rId2"/><Relationship Target="../notesMasters/notesMaster1.xml" Type="http://schemas.openxmlformats.org/officeDocument/2006/relationships/notesMaster" Id="rId1"/></Relationships>
</file>

<file path=ppt/notesSlides/_rels/notesSlide8.xml.rels><?xml version="1.0" encoding="UTF-8" standalone="yes"?><Relationships xmlns="http://schemas.openxmlformats.org/package/2006/relationships"><Relationship Target="../notesMasters/notesMaster1.xml" Type="http://schemas.openxmlformats.org/officeDocument/2006/relationships/notesMaster" Id="rId1"/></Relationships>
</file>

<file path=ppt/notesSlides/_rels/notesSlide9.xml.rels><?xml version="1.0" encoding="UTF-8" standalone="yes"?><Relationships xmlns="http://schemas.openxmlformats.org/package/2006/relationships"><Relationship Target="http://blog.seva.ca/wp-content/uploads/2009/11/3-teenage-boy-carries-his-blind-grandmother-into-the-eye-camp-at-Terathum-Nepal-Seva1.jpg" Type="http://schemas.openxmlformats.org/officeDocument/2006/relationships/hyperlink" TargetMode="External" Id="rId2"/><Relationship Target="../notesMasters/notesMaster1.xml" Type="http://schemas.openxmlformats.org/officeDocument/2006/relationships/notesMaster" Id="rId1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26" name="Shape 2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7" name="Shape 27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28" name="Shape 2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Source: http://www.mapsofworld.com/images/world-countries-flags/nepal-flag.gif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80" name="Shape 8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1" name="Shape 81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0" name="Shape 9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1" name="Shape 91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92" name="Shape 92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http://wikitravel.org/en/Biratnagar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96" name="Shape 9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7" name="Shape 97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98" name="Shape 98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3" name="Shape 10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4" name="Shape 104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105" name="Shape 105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Source: </a:t>
            </a:r>
            <a:r>
              <a:rPr u="sng" lang="en">
                <a:solidFill>
                  <a:schemeClr val="hlink"/>
                </a:solidFill>
                <a:hlinkClick r:id="rId2"/>
              </a:rPr>
              <a:t>http://www.seeinghandsnepal.org/massageclinic.htm</a:t>
            </a:r>
          </a:p>
          <a:p>
            <a:pPr>
              <a:spcBef>
                <a:spcPts val="0"/>
              </a:spcBef>
              <a:buNone/>
            </a:pPr>
            <a:r>
              <a:rPr lang="en"/>
              <a:t>http://www.seeinghands.blogspot.com/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109" name="Shape 10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0" name="Shape 110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111" name="Shape 11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Source: https://www.facebook.com/pages/Seeing-Hands-Nepal/172867839460992?sk=photos_stream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2" name="Shape 3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3" name="Shape 33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34" name="Shape 34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Source: http://www.ruralpovertyportal.org/country/home/tags/nepal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38" name="Shape 3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9" name="Shape 39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Source: http://www.nepembassy.org.uk/images/fact_file/nepal-map.gif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4" name="Shape 4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5" name="Shape 4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49" name="Shape 4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0" name="Shape 50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51" name="Shape 51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source: https://dpqe0zkrjo0ak.cloudfront.net/pfil/12477/ph_12477_42691.jpg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55" name="Shape 5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6" name="Shape 56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57" name="Shape 57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1" name="Shape 6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2" name="Shape 62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63" name="Shape 63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Source: </a:t>
            </a:r>
            <a:r>
              <a:rPr u="sng" lang="en">
                <a:solidFill>
                  <a:schemeClr val="hlink"/>
                </a:solidFill>
                <a:hlinkClick r:id="rId2"/>
              </a:rPr>
              <a:t>http://www.hollows.org.au/our-work/where-we-work-country/nepal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67" name="Shape 6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8" name="Shape 68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69" name="Shape 69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Source: http://www.cureblindness.org/fileadmin/files/Nepal/TEC-2009.jpg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Sp="0" showMasterPhAnim="0">
  <p:cSld>
    <p:spTree>
      <p:nvGrpSpPr>
        <p:cNvPr id="74" name="Shape 7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5" name="Shape 75"/>
          <p:cNvSpPr/>
          <p:nvPr>
            <p:ph idx="2" type="sldImg"/>
          </p:nvPr>
        </p:nvSpPr>
        <p:spPr>
          <a:xfrm>
            <a:off y="685800" x="381187"/>
            <a:ext cy="3429000" cx="6096299"/>
          </a:xfrm>
          <a:custGeom>
            <a:pathLst>
              <a:path w="120000" extrusionOk="0" h="120000">
                <a:moveTo>
                  <a:pt y="0" x="0"/>
                </a:moveTo>
                <a:lnTo>
                  <a:pt y="0" x="120000"/>
                </a:lnTo>
                <a:lnTo>
                  <a:pt y="120000" x="120000"/>
                </a:lnTo>
                <a:lnTo>
                  <a:pt y="120000" x="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w="med" len="med" type="none"/>
            <a:tailEnd w="med" len="med" type="none"/>
          </a:ln>
        </p:spPr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y="4343400" x="685800"/>
            <a:ext cy="4114800" cx="5486399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"/>
              <a:t>Source: </a:t>
            </a:r>
            <a:r>
              <a:rPr u="sng" lang="en">
                <a:solidFill>
                  <a:schemeClr val="hlink"/>
                </a:solidFill>
                <a:hlinkClick r:id="rId2"/>
              </a:rPr>
              <a:t>http://blog.seva.ca/wp-content/uploads/2009/11/3-teenage-boy-carries-his-blind-grandmother-into-the-eye-camp-at-Terathum-Nepal-Seva1.jpg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http://blog.seva.ca/wp-content/uploads/2011/12/patient-being-carried-to-Seva-eye-camp-Simikot-Humla-Nepal-low-res.jpg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2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3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4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5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_rels/slideLayout6.xml.rels><?xml version="1.0" encoding="UTF-8" standalone="yes"?><Relationships xmlns="http://schemas.openxmlformats.org/package/2006/relationships"><Relationship Target="../slideMasters/slideMaster1.xml" Type="http://schemas.openxmlformats.org/officeDocument/2006/relationships/slideMaster" Id="rId1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7" name="Shape 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8" name="Shape 8"/>
          <p:cNvSpPr txBox="1"/>
          <p:nvPr>
            <p:ph type="ctrTitle"/>
          </p:nvPr>
        </p:nvSpPr>
        <p:spPr>
          <a:xfrm>
            <a:off y="1583342" x="685800"/>
            <a:ext cy="1159799" cx="77724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algn="ctr" rtl="0">
              <a:spcBef>
                <a:spcPts val="0"/>
              </a:spcBef>
              <a:buSzPct val="100000"/>
              <a:defRPr sz="4800"/>
            </a:lvl1pPr>
            <a:lvl2pPr algn="ctr" rtl="0">
              <a:spcBef>
                <a:spcPts val="0"/>
              </a:spcBef>
              <a:buSzPct val="100000"/>
              <a:defRPr sz="4800"/>
            </a:lvl2pPr>
            <a:lvl3pPr algn="ctr" rtl="0">
              <a:spcBef>
                <a:spcPts val="0"/>
              </a:spcBef>
              <a:buSzPct val="100000"/>
              <a:defRPr sz="4800"/>
            </a:lvl3pPr>
            <a:lvl4pPr algn="ctr" rtl="0">
              <a:spcBef>
                <a:spcPts val="0"/>
              </a:spcBef>
              <a:buSzPct val="100000"/>
              <a:defRPr sz="4800"/>
            </a:lvl4pPr>
            <a:lvl5pPr algn="ctr" rtl="0">
              <a:spcBef>
                <a:spcPts val="0"/>
              </a:spcBef>
              <a:buSzPct val="100000"/>
              <a:defRPr sz="4800"/>
            </a:lvl5pPr>
            <a:lvl6pPr algn="ctr" rtl="0">
              <a:spcBef>
                <a:spcPts val="0"/>
              </a:spcBef>
              <a:buSzPct val="100000"/>
              <a:defRPr sz="4800"/>
            </a:lvl6pPr>
            <a:lvl7pPr algn="ctr" rtl="0">
              <a:spcBef>
                <a:spcPts val="0"/>
              </a:spcBef>
              <a:buSzPct val="100000"/>
              <a:defRPr sz="4800"/>
            </a:lvl7pPr>
            <a:lvl8pPr algn="ctr" rtl="0">
              <a:spcBef>
                <a:spcPts val="0"/>
              </a:spcBef>
              <a:buSzPct val="100000"/>
              <a:defRPr sz="4800"/>
            </a:lvl8pPr>
            <a:lvl9pPr algn="ctr" rtl="0"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9" name="Shape 9"/>
          <p:cNvSpPr txBox="1"/>
          <p:nvPr>
            <p:ph idx="1" type="subTitle"/>
          </p:nvPr>
        </p:nvSpPr>
        <p:spPr>
          <a:xfrm>
            <a:off y="2840053" x="685800"/>
            <a:ext cy="784799" cx="77724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rtl="0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0" name="Shape 1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1" name="Shape 1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2" name="Shape 12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13" name="Shape 1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4" name="Shape 14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5" name="Shape 15"/>
          <p:cNvSpPr txBox="1"/>
          <p:nvPr>
            <p:ph idx="1" type="body"/>
          </p:nvPr>
        </p:nvSpPr>
        <p:spPr>
          <a:xfrm>
            <a:off y="1200150" x="457200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  <p:sp>
        <p:nvSpPr>
          <p:cNvPr id="16" name="Shape 16"/>
          <p:cNvSpPr txBox="1"/>
          <p:nvPr>
            <p:ph idx="2" type="body"/>
          </p:nvPr>
        </p:nvSpPr>
        <p:spPr>
          <a:xfrm>
            <a:off y="1200150" x="4692273"/>
            <a:ext cy="3725699" cx="39945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17" name="Shape 1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8" name="Shape 1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19" name="Shape 1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20" name="Shape 20"/>
          <p:cNvSpPr txBox="1"/>
          <p:nvPr>
            <p:ph idx="1" type="body"/>
          </p:nvPr>
        </p:nvSpPr>
        <p:spPr>
          <a:xfrm>
            <a:off y="4406309" x="457200"/>
            <a:ext cy="519599" cx="8229600"/>
          </a:xfrm>
          <a:prstGeom prst="rect">
            <a:avLst/>
          </a:prstGeom>
        </p:spPr>
        <p:txBody>
          <a:bodyPr bIns="91425" rIns="91425" lIns="91425" tIns="91425" anchor="t" anchorCtr="0"/>
          <a:lstStyle>
            <a:lvl1pPr algn="ctr" rtl="0">
              <a:spcBef>
                <a:spcPts val="360"/>
              </a:spcBef>
              <a:buSzPct val="100000"/>
              <a:buNone/>
              <a:defRPr sz="1800"/>
            </a:lvl1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21" name="Shape 21"/>
        <p:cNvGrpSpPr/>
        <p:nvPr/>
      </p:nvGrpSpPr>
      <p:grpSpPr>
        <a:xfrm>
          <a:off y="0" x="0"/>
          <a:ext cy="0" cx="0"/>
          <a:chOff y="0" x="0"/>
          <a:chExt cy="0" cx="0"/>
        </a:xfrm>
      </p:grpSpPr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Target="../slideLayouts/slideLayout2.xml" Type="http://schemas.openxmlformats.org/officeDocument/2006/relationships/slideLayout" Id="rId2"/><Relationship Target="../slideLayouts/slideLayout1.xml" Type="http://schemas.openxmlformats.org/officeDocument/2006/relationships/slideLayout" Id="rId1"/><Relationship Target="../slideLayouts/slideLayout4.xml" Type="http://schemas.openxmlformats.org/officeDocument/2006/relationships/slideLayout" Id="rId4"/><Relationship Target="../slideLayouts/slideLayout3.xml" Type="http://schemas.openxmlformats.org/officeDocument/2006/relationships/slideLayout" Id="rId3"/><Relationship Target="../slideLayouts/slideLayout6.xml" Type="http://schemas.openxmlformats.org/officeDocument/2006/relationships/slideLayout" Id="rId6"/><Relationship Target="../slideLayouts/slideLayout5.xml" Type="http://schemas.openxmlformats.org/officeDocument/2006/relationships/slideLayout" Id="rId5"/><Relationship Target="../theme/theme1.xml" Type="http://schemas.openxmlformats.org/officeDocument/2006/relationships/theme" Id="rId7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" name="Shape 5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b" anchorCtr="0"/>
          <a:lstStyle>
            <a:lvl1pPr rtl="0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1pPr>
            <a:lvl2pPr rtl="0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2pPr>
            <a:lvl3pPr rtl="0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3pPr>
            <a:lvl4pPr rtl="0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4pPr>
            <a:lvl5pPr rtl="0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5pPr>
            <a:lvl6pPr rtl="0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6pPr>
            <a:lvl7pPr rtl="0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7pPr>
            <a:lvl8pPr rtl="0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8pPr>
            <a:lvl9pPr rtl="0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36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6" name="Shape 6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/>
          <a:lstStyle>
            <a:lvl1pPr rtl="0"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 rtl="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 rtl="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/>
        </p:txBody>
      </p:sp>
    </p:spTree>
  </p:cSld>
  <p:clrMap accent2="accent2" accent3="accent3" accent4="accent4" accent5="accent5" accent6="accent6" hlink="hlink" tx2="lt2" tx1="dk1" bg2="dk2" bg1="lt1" folHlink="folHlink" accent1="accent1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txStyles>
    <p:title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algn="l" rtl="0" marR="0">
        <a:lnSpc>
          <a:spcPct val="100000"/>
        </a:lnSpc>
        <a:spcBef>
          <a:spcPts val="0"/>
        </a:spcBef>
        <a:spcAft>
          <a:spcPts val="0"/>
        </a:spcAft>
      </a:defPPr>
      <a:lvl1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algn="l" rtl="0" marR="0">
        <a:lnSpc>
          <a:spcPct val="100000"/>
        </a:lnSpc>
        <a:spcBef>
          <a:spcPts val="0"/>
        </a:spcBef>
        <a:spcAft>
          <a:spcPts val="0"/>
        </a:spcAft>
        <a:buNone/>
        <a:defRPr strike="noStrike" u="none" b="0" cap="none" baseline="0" sz="1400" i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Target="../notesSlides/notesSlide1.xml" Type="http://schemas.openxmlformats.org/officeDocument/2006/relationships/notesSlide" Id="rId2"/><Relationship Target="../slideLayouts/slideLayout1.xml" Type="http://schemas.openxmlformats.org/officeDocument/2006/relationships/slideLayout" Id="rId1"/><Relationship Target="../media/image02.png" Type="http://schemas.openxmlformats.org/officeDocument/2006/relationships/image" Id="rId3"/></Relationships>
</file>

<file path=ppt/slides/_rels/slide10.xml.rels><?xml version="1.0" encoding="UTF-8" standalone="yes"?><Relationships xmlns="http://schemas.openxmlformats.org/package/2006/relationships"><Relationship Target="../notesSlides/notesSlide10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11.xml.rels><?xml version="1.0" encoding="UTF-8" standalone="yes"?><Relationships xmlns="http://schemas.openxmlformats.org/package/2006/relationships"><Relationship Target="../notesSlides/notesSlide11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0.gif" Type="http://schemas.openxmlformats.org/officeDocument/2006/relationships/image" Id="rId3"/></Relationships>
</file>

<file path=ppt/slides/_rels/slide12.xml.rels><?xml version="1.0" encoding="UTF-8" standalone="yes"?><Relationships xmlns="http://schemas.openxmlformats.org/package/2006/relationships"><Relationship Target="../notesSlides/notesSlide12.xml" Type="http://schemas.openxmlformats.org/officeDocument/2006/relationships/notesSlide" Id="rId2"/><Relationship Target="../slideLayouts/slideLayout6.xml" Type="http://schemas.openxmlformats.org/officeDocument/2006/relationships/slideLayout" Id="rId1"/></Relationships>
</file>

<file path=ppt/slides/_rels/slide13.xml.rels><?xml version="1.0" encoding="UTF-8" standalone="yes"?><Relationships xmlns="http://schemas.openxmlformats.org/package/2006/relationships"><Relationship Target="../notesSlides/notesSlide13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1.jpg" Type="http://schemas.openxmlformats.org/officeDocument/2006/relationships/image" Id="rId3"/></Relationships>
</file>

<file path=ppt/slides/_rels/slide14.xml.rels><?xml version="1.0" encoding="UTF-8" standalone="yes"?><Relationships xmlns="http://schemas.openxmlformats.org/package/2006/relationships"><Relationship Target="../notesSlides/notesSlide14.xml" Type="http://schemas.openxmlformats.org/officeDocument/2006/relationships/notesSlide" Id="rId2"/><Relationship Target="../slideLayouts/slideLayout6.xml" Type="http://schemas.openxmlformats.org/officeDocument/2006/relationships/slideLayout" Id="rId1"/><Relationship Target="../media/image07.png" Type="http://schemas.openxmlformats.org/officeDocument/2006/relationships/image" Id="rId4"/><Relationship Target="../media/image08.png" Type="http://schemas.openxmlformats.org/officeDocument/2006/relationships/image" Id="rId3"/></Relationships>
</file>

<file path=ppt/slides/_rels/slide2.xml.rels><?xml version="1.0" encoding="UTF-8" standalone="yes"?><Relationships xmlns="http://schemas.openxmlformats.org/package/2006/relationships"><Relationship Target="../notesSlides/notesSlide2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3.xml.rels><?xml version="1.0" encoding="UTF-8" standalone="yes"?><Relationships xmlns="http://schemas.openxmlformats.org/package/2006/relationships"><Relationship Target="../notesSlides/notesSlide3.xml" Type="http://schemas.openxmlformats.org/officeDocument/2006/relationships/notesSlide" Id="rId2"/><Relationship Target="../slideLayouts/slideLayout6.xml" Type="http://schemas.openxmlformats.org/officeDocument/2006/relationships/slideLayout" Id="rId1"/><Relationship Target="../media/image04.png" Type="http://schemas.openxmlformats.org/officeDocument/2006/relationships/image" Id="rId3"/></Relationships>
</file>

<file path=ppt/slides/_rels/slide4.xml.rels><?xml version="1.0" encoding="UTF-8" standalone="yes"?><Relationships xmlns="http://schemas.openxmlformats.org/package/2006/relationships"><Relationship Target="../notesSlides/notesSlide4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5.xml.rels><?xml version="1.0" encoding="UTF-8" standalone="yes"?><Relationships xmlns="http://schemas.openxmlformats.org/package/2006/relationships"><Relationship Target="../notesSlides/notesSlide5.xml" Type="http://schemas.openxmlformats.org/officeDocument/2006/relationships/notesSlide" Id="rId2"/><Relationship Target="../slideLayouts/slideLayout6.xml" Type="http://schemas.openxmlformats.org/officeDocument/2006/relationships/slideLayout" Id="rId1"/><Relationship Target="../media/image05.png" Type="http://schemas.openxmlformats.org/officeDocument/2006/relationships/image" Id="rId3"/></Relationships>
</file>

<file path=ppt/slides/_rels/slide6.xml.rels><?xml version="1.0" encoding="UTF-8" standalone="yes"?><Relationships xmlns="http://schemas.openxmlformats.org/package/2006/relationships"><Relationship Target="../notesSlides/notesSlide6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7.xml.rels><?xml version="1.0" encoding="UTF-8" standalone="yes"?><Relationships xmlns="http://schemas.openxmlformats.org/package/2006/relationships"><Relationship Target="../notesSlides/notesSlide7.xml" Type="http://schemas.openxmlformats.org/officeDocument/2006/relationships/notesSlide" Id="rId2"/><Relationship Target="../slideLayouts/slideLayout2.xml" Type="http://schemas.openxmlformats.org/officeDocument/2006/relationships/slideLayout" Id="rId1"/></Relationships>
</file>

<file path=ppt/slides/_rels/slide8.xml.rels><?xml version="1.0" encoding="UTF-8" standalone="yes"?><Relationships xmlns="http://schemas.openxmlformats.org/package/2006/relationships"><Relationship Target="../notesSlides/notesSlide8.xml" Type="http://schemas.openxmlformats.org/officeDocument/2006/relationships/notesSlide" Id="rId2"/><Relationship Target="../slideLayouts/slideLayout2.xml" Type="http://schemas.openxmlformats.org/officeDocument/2006/relationships/slideLayout" Id="rId1"/><Relationship Target="../media/image09.png" Type="http://schemas.openxmlformats.org/officeDocument/2006/relationships/image" Id="rId3"/></Relationships>
</file>

<file path=ppt/slides/_rels/slide9.xml.rels><?xml version="1.0" encoding="UTF-8" standalone="yes"?><Relationships xmlns="http://schemas.openxmlformats.org/package/2006/relationships"><Relationship Target="../notesSlides/notesSlide9.xml" Type="http://schemas.openxmlformats.org/officeDocument/2006/relationships/notesSlide" Id="rId2"/><Relationship Target="../slideLayouts/slideLayout4.xml" Type="http://schemas.openxmlformats.org/officeDocument/2006/relationships/slideLayout" Id="rId1"/><Relationship Target="../media/image03.png" Type="http://schemas.openxmlformats.org/officeDocument/2006/relationships/image" Id="rId4"/><Relationship Target="../media/image06.png" Type="http://schemas.openxmlformats.org/officeDocument/2006/relationships/image" Id="rId3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2" name="Shape 2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pic>
        <p:nvPicPr>
          <p:cNvPr id="23" name="Shape 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0" x="209087"/>
            <a:ext cy="5143500" cx="8554675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Shape 24"/>
          <p:cNvSpPr txBox="1"/>
          <p:nvPr>
            <p:ph type="ctrTitle"/>
          </p:nvPr>
        </p:nvSpPr>
        <p:spPr>
          <a:xfrm>
            <a:off y="182517" x="600225"/>
            <a:ext cy="1159799" cx="77724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sz="3600" lang="en"/>
              <a:t>Disabilities &amp; Development:</a:t>
            </a:r>
          </a:p>
          <a:p>
            <a:pPr>
              <a:spcBef>
                <a:spcPts val="0"/>
              </a:spcBef>
              <a:buNone/>
            </a:pPr>
            <a:r>
              <a:rPr sz="3600" lang="en"/>
              <a:t> Blindness in Nepal</a:t>
            </a:r>
          </a:p>
        </p:txBody>
      </p:sp>
      <p:sp>
        <p:nvSpPr>
          <p:cNvPr id="25" name="Shape 25"/>
          <p:cNvSpPr txBox="1"/>
          <p:nvPr>
            <p:ph idx="1" type="subTitle"/>
          </p:nvPr>
        </p:nvSpPr>
        <p:spPr>
          <a:xfrm>
            <a:off y="2572100" x="1551675"/>
            <a:ext cy="1256700" cx="78810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sz="2400" lang="en">
                <a:solidFill>
                  <a:srgbClr val="000000"/>
                </a:solidFill>
              </a:rPr>
              <a:t>Meghan Thompson, Brooke Kamler, </a:t>
            </a:r>
          </a:p>
          <a:p>
            <a:pPr>
              <a:spcBef>
                <a:spcPts val="0"/>
              </a:spcBef>
              <a:buNone/>
            </a:pPr>
            <a:r>
              <a:rPr sz="2400" lang="en">
                <a:solidFill>
                  <a:srgbClr val="000000"/>
                </a:solidFill>
              </a:rPr>
              <a:t>Nasim Delavari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7" name="Shape 7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8" name="Shape 78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Our Project Goals</a:t>
            </a:r>
          </a:p>
        </p:txBody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y="1005175" x="457200"/>
            <a:ext cy="3920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arenR"/>
            </a:pPr>
            <a:r>
              <a:rPr lang="en"/>
              <a:t>To develop a </a:t>
            </a:r>
            <a:r>
              <a:rPr lang="en" i="1"/>
              <a:t>safe, mode of transportation </a:t>
            </a:r>
            <a:r>
              <a:rPr lang="en"/>
              <a:t>for blind Nepalese living in rural areas to be able to visit the Institute of Ophthalmology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/>
          </a:p>
          <a:p>
            <a:pPr lvl="0" indent="-4191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AutoNum type="arabicParenR"/>
            </a:pPr>
            <a:r>
              <a:rPr lang="en"/>
              <a:t>To develop a program for blind Nepalese in rural areas through which they can learn to become independent, empowered, and contribute to their family’s income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pic>
        <p:nvPicPr>
          <p:cNvPr id="84" name="Shape 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1917525" x="3309900"/>
            <a:ext cy="3225975" cx="5811324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Shape 85"/>
          <p:cNvSpPr txBox="1"/>
          <p:nvPr>
            <p:ph type="title"/>
          </p:nvPr>
        </p:nvSpPr>
        <p:spPr>
          <a:xfrm>
            <a:off y="70475" x="457200"/>
            <a:ext cy="625499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Transportation by Bus</a:t>
            </a:r>
          </a:p>
        </p:txBody>
      </p:sp>
      <p:sp>
        <p:nvSpPr>
          <p:cNvPr id="86" name="Shape 86"/>
          <p:cNvSpPr txBox="1"/>
          <p:nvPr>
            <p:ph idx="1" type="body"/>
          </p:nvPr>
        </p:nvSpPr>
        <p:spPr>
          <a:xfrm>
            <a:off y="542575" x="151875"/>
            <a:ext cy="3725699" cx="28527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b="1" sz="1400" lang="en"/>
              <a:t>Biratnagar</a:t>
            </a:r>
          </a:p>
          <a:p>
            <a:pPr rtl="0">
              <a:spcBef>
                <a:spcPts val="0"/>
              </a:spcBef>
              <a:buNone/>
            </a:pPr>
            <a:r>
              <a:rPr b="1" sz="1400" lang="en"/>
              <a:t>(South)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b="1" sz="1400"/>
          </a:p>
          <a:p>
            <a:pPr rtl="0">
              <a:spcBef>
                <a:spcPts val="0"/>
              </a:spcBef>
              <a:buNone/>
            </a:pPr>
            <a:r>
              <a:rPr b="1" sz="1400" lang="en"/>
              <a:t>Darchula</a:t>
            </a:r>
          </a:p>
          <a:p>
            <a:pPr>
              <a:spcBef>
                <a:spcPts val="0"/>
              </a:spcBef>
              <a:buNone/>
            </a:pPr>
            <a:r>
              <a:rPr b="1" sz="1400" lang="en"/>
              <a:t>(North)</a:t>
            </a:r>
          </a:p>
        </p:txBody>
      </p:sp>
      <p:sp>
        <p:nvSpPr>
          <p:cNvPr id="87" name="Shape 87"/>
          <p:cNvSpPr/>
          <p:nvPr/>
        </p:nvSpPr>
        <p:spPr>
          <a:xfrm>
            <a:off y="796200" x="1675750"/>
            <a:ext cy="319800" cx="5415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8" name="Shape 88"/>
          <p:cNvSpPr txBox="1"/>
          <p:nvPr/>
        </p:nvSpPr>
        <p:spPr>
          <a:xfrm>
            <a:off y="637275" x="2490675"/>
            <a:ext cy="1517700" cx="24240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b="1" lang="en"/>
              <a:t>Kathmandu= 10-13 hours 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b="1"/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b="1"/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b="1"/>
          </a:p>
          <a:p>
            <a:pPr>
              <a:spcBef>
                <a:spcPts val="0"/>
              </a:spcBef>
              <a:buNone/>
            </a:pPr>
            <a:r>
              <a:rPr b="1" lang="en"/>
              <a:t>Kathmandu= 11 hours </a:t>
            </a:r>
          </a:p>
        </p:txBody>
      </p:sp>
      <p:sp>
        <p:nvSpPr>
          <p:cNvPr id="89" name="Shape 89"/>
          <p:cNvSpPr/>
          <p:nvPr/>
        </p:nvSpPr>
        <p:spPr>
          <a:xfrm>
            <a:off y="1597725" x="1675750"/>
            <a:ext cy="319800" cx="541500"/>
          </a:xfrm>
          <a:prstGeom prst="righ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w="19050" cap="flat">
            <a:solidFill>
              <a:schemeClr val="dk2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3" name="Shape 93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94" name="Shape 94"/>
          <p:cNvSpPr txBox="1"/>
          <p:nvPr/>
        </p:nvSpPr>
        <p:spPr>
          <a:xfrm>
            <a:off y="332225" x="861900"/>
            <a:ext cy="861299" cx="74202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sz="3600" lang="en"/>
              <a:t>What do you think?</a:t>
            </a:r>
          </a:p>
        </p:txBody>
      </p:sp>
      <p:sp>
        <p:nvSpPr>
          <p:cNvPr id="95" name="Shape 95"/>
          <p:cNvSpPr txBox="1"/>
          <p:nvPr/>
        </p:nvSpPr>
        <p:spPr>
          <a:xfrm>
            <a:off y="1255100" x="775225"/>
            <a:ext cy="3137699" cx="7506900"/>
          </a:xfrm>
          <a:prstGeom prst="rect">
            <a:avLst/>
          </a:prstGeom>
          <a:noFill/>
          <a:ln>
            <a:noFill/>
          </a:ln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3000" lang="en">
                <a:solidFill>
                  <a:schemeClr val="dk1"/>
                </a:solidFill>
              </a:rPr>
              <a:t>We are searching for a mode of transportation that is cost effective and does not put the transporter at risk</a:t>
            </a:r>
          </a:p>
          <a:p>
            <a:pPr lvl="0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chemeClr val="dk1"/>
              </a:solidFill>
            </a:endParaRP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9" name="Shape 9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100" name="Shape 100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Seeing Hands</a:t>
            </a:r>
          </a:p>
        </p:txBody>
      </p:sp>
      <p:sp>
        <p:nvSpPr>
          <p:cNvPr id="101" name="Shape 101"/>
          <p:cNvSpPr txBox="1"/>
          <p:nvPr>
            <p:ph idx="1" type="body"/>
          </p:nvPr>
        </p:nvSpPr>
        <p:spPr>
          <a:xfrm>
            <a:off y="1386000" x="457200"/>
            <a:ext cy="35399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n"/>
              <a:t>this is a project designed to “educate, employ, and empower” the blind in Nepal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 lvl="0" indent="-3810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n"/>
              <a:t>Seeing Hands clinics employ blind, professionally-trained massage therapists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 lvl="0" indent="-3810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n"/>
              <a:t>problem: only 3 locations of which 2 are in Kathmandu</a:t>
            </a:r>
          </a:p>
        </p:txBody>
      </p:sp>
      <p:pic>
        <p:nvPicPr>
          <p:cNvPr id="102" name="Shape 10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90600" x="4791712"/>
            <a:ext cy="1295400" cx="3533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6" name="Shape 106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pic>
        <p:nvPicPr>
          <p:cNvPr id="107" name="Shape 10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0" x="470525"/>
            <a:ext cy="5143500" cx="3857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Shape 10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y="0" x="4648946"/>
            <a:ext cy="5143500" cx="363795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9" name="Shape 29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About Nepal</a:t>
            </a:r>
          </a:p>
        </p:txBody>
      </p:sp>
      <p:sp>
        <p:nvSpPr>
          <p:cNvPr id="31" name="Shape 31"/>
          <p:cNvSpPr txBox="1"/>
          <p:nvPr>
            <p:ph idx="1" type="body"/>
          </p:nvPr>
        </p:nvSpPr>
        <p:spPr>
          <a:xfrm>
            <a:off y="919625" x="457200"/>
            <a:ext cy="40061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4191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/>
              <a:t>Sovereign nation in S. Asia</a:t>
            </a:r>
          </a:p>
          <a:p>
            <a:pPr rtl="0" lvl="0" indent="-4191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/>
              <a:t>Capital city is Kathmandu</a:t>
            </a:r>
          </a:p>
          <a:p>
            <a:pPr rtl="0" lvl="0" indent="-4191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/>
              <a:t>Rural poverty is a huge problem in Nepal, as 80% of Nepal’s people live in rural areas</a:t>
            </a:r>
          </a:p>
          <a:p>
            <a:pPr rtl="0">
              <a:spcBef>
                <a:spcPts val="0"/>
              </a:spcBef>
              <a:buNone/>
            </a:pPr>
            <a:r>
              <a:rPr lang="en"/>
              <a:t>			-depend on farming; agricultural</a:t>
            </a:r>
          </a:p>
          <a:p>
            <a:pPr>
              <a:spcBef>
                <a:spcPts val="0"/>
              </a:spcBef>
              <a:buNone/>
            </a:pPr>
            <a:r>
              <a:rPr lang="en"/>
              <a:t>			-food insecurity is a major problem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5" name="Shape 35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pic>
        <p:nvPicPr>
          <p:cNvPr id="36" name="Shape 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0" x="0"/>
            <a:ext cy="5143500" cx="9144000"/>
          </a:xfrm>
          <a:prstGeom prst="rect">
            <a:avLst/>
          </a:prstGeom>
          <a:noFill/>
          <a:ln>
            <a:noFill/>
          </a:ln>
        </p:spPr>
      </p:pic>
      <p:sp>
        <p:nvSpPr>
          <p:cNvPr id="37" name="Shape 37"/>
          <p:cNvSpPr/>
          <p:nvPr/>
        </p:nvSpPr>
        <p:spPr>
          <a:xfrm>
            <a:off y="2887200" x="4726450"/>
            <a:ext cy="855599" cx="1550700"/>
          </a:xfrm>
          <a:prstGeom prst="ellipse">
            <a:avLst/>
          </a:prstGeom>
          <a:noFill/>
          <a:ln w="76200" cap="flat">
            <a:solidFill>
              <a:schemeClr val="dk2"/>
            </a:solidFill>
            <a:prstDash val="solid"/>
            <a:round/>
            <a:headEnd w="med" len="med" type="none"/>
            <a:tailEnd w="med" len="med" type="none"/>
          </a:ln>
        </p:spPr>
        <p:txBody>
          <a:bodyPr bIns="91425" rIns="91425" lIns="91425" tIns="91425" anchor="ctr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1" name="Shape 41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42" name="Shape 42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About Nepal’s Landscape</a:t>
            </a:r>
          </a:p>
        </p:txBody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y="1200150" x="457200"/>
            <a:ext cy="3725699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n"/>
              <a:t>extremely rugged terrain</a:t>
            </a:r>
          </a:p>
          <a:p>
            <a:pPr rtl="0" lvl="0" indent="-3810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n"/>
              <a:t>some regions of the country are physically isolated from others</a:t>
            </a:r>
          </a:p>
          <a:p>
            <a:pPr rtl="0" lvl="0" indent="-3810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n"/>
              <a:t>huge differences in elevation</a:t>
            </a:r>
          </a:p>
          <a:p>
            <a:pPr rtl="0" lvl="0" indent="-3810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n"/>
              <a:t>very hot in low regions and very cold in high regions  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algn="ctr" lvl="0">
              <a:spcBef>
                <a:spcPts val="0"/>
              </a:spcBef>
              <a:buNone/>
            </a:pPr>
            <a:r>
              <a:rPr sz="2400" lang="en"/>
              <a:t>*All these factors restrict travel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7" name="Shape 47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pic>
        <p:nvPicPr>
          <p:cNvPr id="48" name="Shape 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0" x="433550"/>
            <a:ext cy="5143499" cx="827689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2" name="Shape 52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3" name="Shape 53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Blindness in a Developing Country	</a:t>
            </a:r>
          </a:p>
        </p:txBody>
      </p:sp>
      <p:sp>
        <p:nvSpPr>
          <p:cNvPr id="54" name="Shape 54"/>
          <p:cNvSpPr txBox="1"/>
          <p:nvPr>
            <p:ph idx="1" type="body"/>
          </p:nvPr>
        </p:nvSpPr>
        <p:spPr>
          <a:xfrm>
            <a:off y="1005175" x="457200"/>
            <a:ext cy="39207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n"/>
              <a:t>very different than living with blindness in America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 lvl="0" indent="-3810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n"/>
              <a:t>those who are blind in developing countries are left inside the home for the entirety of the day because they cannot help with farming, or other house work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lvl="0" indent="-3810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n"/>
              <a:t>they become a burden to their families who now need to provide for an extra person with no income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8" name="Shape 58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59" name="Shape 59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Blindness in Nepal</a:t>
            </a:r>
          </a:p>
        </p:txBody>
      </p:sp>
      <p:sp>
        <p:nvSpPr>
          <p:cNvPr id="60" name="Shape 60"/>
          <p:cNvSpPr txBox="1"/>
          <p:nvPr>
            <p:ph idx="1" type="body"/>
          </p:nvPr>
        </p:nvSpPr>
        <p:spPr>
          <a:xfrm>
            <a:off y="994475" x="457200"/>
            <a:ext cy="3931500" cx="8229600"/>
          </a:xfrm>
          <a:prstGeom prst="rect">
            <a:avLst/>
          </a:prstGeom>
        </p:spPr>
        <p:txBody>
          <a:bodyPr bIns="91425" rIns="91425" lIns="91425" tIns="91425" anchor="t" anchorCtr="0">
            <a:noAutofit/>
          </a:bodyPr>
          <a:lstStyle/>
          <a:p>
            <a:pPr rtl="0" lvl="0" indent="-3810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n"/>
              <a:t>90% of Nepal’s blind population live in rural areas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 lvl="0" indent="-3810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n"/>
              <a:t>most causes of blindness include: cataract, posterior segment disease, corneal scar, glaucoma of which cataracts, glaucoma, and corneal scarring due to trachoma can be cured</a:t>
            </a:r>
          </a:p>
          <a:p>
            <a:pPr rtl="0" lvl="0">
              <a:spcBef>
                <a:spcPts val="0"/>
              </a:spcBef>
              <a:buNone/>
            </a:pPr>
            <a:r>
              <a:t/>
            </a:r>
            <a:endParaRPr sz="2400"/>
          </a:p>
          <a:p>
            <a:pPr rtl="0" lvl="0" indent="-381000" marL="457200">
              <a:spcBef>
                <a:spcPts val="0"/>
              </a:spcBef>
              <a:buClr>
                <a:schemeClr val="dk1"/>
              </a:buClr>
              <a:buSzPct val="100000"/>
              <a:buFont typeface="Arial"/>
              <a:buChar char="●"/>
            </a:pPr>
            <a:r>
              <a:rPr sz="2400" lang="en"/>
              <a:t>good news: Tilganga Institute of Ophthalmology is located in Kathmandu; and there are outreach clinics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sz="2800"/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4" name="Shape 64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65" name="Shape 65"/>
          <p:cNvSpPr txBox="1"/>
          <p:nvPr>
            <p:ph type="title"/>
          </p:nvPr>
        </p:nvSpPr>
        <p:spPr>
          <a:xfrm>
            <a:off y="3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"/>
              <a:t>Tilganga Institute of Ophthalmology</a:t>
            </a:r>
          </a:p>
        </p:txBody>
      </p:sp>
      <p:pic>
        <p:nvPicPr>
          <p:cNvPr id="66" name="Shape 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973100" x="0"/>
            <a:ext cy="4170399" cx="9143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0" name="Shape 70"/>
        <p:cNvGrpSpPr/>
        <p:nvPr/>
      </p:nvGrpSpPr>
      <p:grpSpPr>
        <a:xfrm>
          <a:off y="0" x="0"/>
          <a:ext cy="0" cx="0"/>
          <a:chOff y="0" x="0"/>
          <a:chExt cy="0" cx="0"/>
        </a:xfrm>
      </p:grpSpPr>
      <p:sp>
        <p:nvSpPr>
          <p:cNvPr id="71" name="Shape 71"/>
          <p:cNvSpPr txBox="1"/>
          <p:nvPr>
            <p:ph type="title"/>
          </p:nvPr>
        </p:nvSpPr>
        <p:spPr>
          <a:xfrm>
            <a:off y="205978" x="457200"/>
            <a:ext cy="857400" cx="8229600"/>
          </a:xfrm>
          <a:prstGeom prst="rect">
            <a:avLst/>
          </a:prstGeom>
        </p:spPr>
        <p:txBody>
          <a:bodyPr bIns="91425" rIns="91425" lIns="91425" tIns="91425" anchor="b" anchorCtr="0"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sz="3000" lang="en"/>
              <a:t>So how do blind Nepalese get to Kathmandu?</a:t>
            </a:r>
          </a:p>
        </p:txBody>
      </p:sp>
      <p:pic>
        <p:nvPicPr>
          <p:cNvPr id="72" name="Shape 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y="1063387" x="673675"/>
            <a:ext cy="4077724" cx="30582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Shape 7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y="1036050" x="5455900"/>
            <a:ext cy="4132350" cx="2980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ajorFont>
      <a:minorFont>
        <a:latin typeface="Arial"/>
        <a:ea typeface=""/>
        <a:cs typeface=""/>
        <a:font typeface="ＭＳ Ｐゴシック" script="Jpan"/>
        <a:font typeface="맑은 고딕" script="Hang"/>
        <a:font typeface="宋体" script="Hans"/>
        <a:font typeface="新細明體" script="Hant"/>
        <a:font typeface="Times New Roman" script="Arab"/>
        <a:font typeface="Times New Roman" script="Hebr"/>
        <a:font typeface="Angsana New" script="Thai"/>
        <a:font typeface="Nyala" script="Ethi"/>
        <a:font typeface="Vrinda" script="Beng"/>
        <a:font typeface="Shruti" script="Gujr"/>
        <a:font typeface="MoolBoran" script="Khmr"/>
        <a:font typeface="Tunga" script="Knda"/>
        <a:font typeface="Raavi" script="Guru"/>
        <a:font typeface="Euphemia" script="Cans"/>
        <a:font typeface="Plantagenet Cherokee" script="Cher"/>
        <a:font typeface="Microsoft Yi Baiti" script="Yiii"/>
        <a:font typeface="Microsoft Himalaya" script="Tibt"/>
        <a:font typeface="MV Boli" script="Thaa"/>
        <a:font typeface="Mangal" script="Deva"/>
        <a:font typeface="Gautami" script="Telu"/>
        <a:font typeface="Latha" script="Taml"/>
        <a:font typeface="Estrangelo Edessa" script="Syrc"/>
        <a:font typeface="Kalinga" script="Orya"/>
        <a:font typeface="Kartika" script="Mlym"/>
        <a:font typeface="DokChampa" script="Laoo"/>
        <a:font typeface="Iskoola Pota" script="Sinh"/>
        <a:font typeface="Mongolian Baiti" script="Mong"/>
        <a:font typeface="Times New Roman" script="Viet"/>
        <a:font typeface="Microsoft Uighur" script="Uigh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algn="ctr" cap="flat" cmpd="sng">
          <a:solidFill>
            <a:schemeClr val="phClr">
              <a:shade val="95000"/>
              <a:satMod val="105000"/>
            </a:schemeClr>
          </a:solidFill>
          <a:prstDash val="solid"/>
        </a:ln>
        <a:ln w="25400" algn="ctr" cap="flat" cmpd="sng">
          <a:solidFill>
            <a:schemeClr val="phClr"/>
          </a:solidFill>
          <a:prstDash val="solid"/>
        </a:ln>
        <a:ln w="38100" algn="ctr" cap="flat" cmpd="sng">
          <a:solidFill>
            <a:schemeClr val="phClr"/>
          </a:solidFill>
          <a:prstDash val="solid"/>
        </a:ln>
      </a:lnStyleLst>
      <a:effectStyleLst>
        <a:effectStyle>
          <a:effectLst>
            <a:outerShdw rotWithShape="0" dir="5400000" blurRad="40000" dist="20000">
              <a:srgbClr val="000000">
                <a:alpha val="38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</a:effectStyle>
        <a:effectStyle>
          <a:effectLst>
            <a:outerShdw rotWithShape="0" dir="5400000" blurRad="40000" dist="23000">
              <a:srgbClr val="000000">
                <a:alpha val="35000"/>
              </a:srgbClr>
            </a:outerShdw>
          </a:effectLst>
          <a:scene3d>
            <a:camera prst="orthographicFront">
              <a:rot rev="0" lon="0" lat="0"/>
            </a:camera>
            <a:lightRig dir="t" rig="threePt">
              <a:rot rev="1200000" lon="0" lat="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t="-80000" b="180000" r="50000" l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t="50000" b="50000" r="50000" l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